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84" d="100"/>
          <a:sy n="84" d="100"/>
        </p:scale>
        <p:origin x="1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D5D816-8A38-4A3E-AF03-2B441C6ED41B}" type="datetimeFigureOut">
              <a:rPr lang="en-US" smtClean="0"/>
              <a:t>8/19/2019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60761-0F56-4BA4-BD52-7400318508F9}" type="slidenum">
              <a:rPr lang="en-US" smtClean="0"/>
              <a:t>‹#›</a:t>
            </a:fld>
            <a:endParaRPr lang="en-US"/>
          </a:p>
        </p:txBody>
      </p:sp>
    </p:spTree>
    <p:extLst>
      <p:ext uri="{BB962C8B-B14F-4D97-AF65-F5344CB8AC3E}">
        <p14:creationId xmlns:p14="http://schemas.microsoft.com/office/powerpoint/2010/main" val="3315976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best database that Falcon Security would adapt is the </a:t>
            </a:r>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This is because it is a free and open source database. It stores data in collections made out of individual documents unlike relational databases that store information in tables derived  from individual rows.</a:t>
            </a:r>
          </a:p>
          <a:p>
            <a:r>
              <a:rPr lang="en-US" dirty="0" smtClean="0">
                <a:latin typeface="Times New Roman" panose="02020603050405020304" pitchFamily="18" charset="0"/>
                <a:cs typeface="Times New Roman" panose="02020603050405020304" pitchFamily="18" charset="0"/>
              </a:rPr>
              <a:t>Advantage of using the </a:t>
            </a:r>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includes; very easy to install and run, very easy to scale, it is easy to tune it to perform better, and easy access of data.</a:t>
            </a:r>
          </a:p>
          <a:p>
            <a:endParaRPr lang="en-US" dirty="0"/>
          </a:p>
        </p:txBody>
      </p:sp>
      <p:sp>
        <p:nvSpPr>
          <p:cNvPr id="4" name="Slide Number Placeholder 3"/>
          <p:cNvSpPr>
            <a:spLocks noGrp="1"/>
          </p:cNvSpPr>
          <p:nvPr>
            <p:ph type="sldNum" sz="quarter" idx="10"/>
          </p:nvPr>
        </p:nvSpPr>
        <p:spPr/>
        <p:txBody>
          <a:bodyPr/>
          <a:lstStyle/>
          <a:p>
            <a:fld id="{DD960761-0F56-4BA4-BD52-7400318508F9}" type="slidenum">
              <a:rPr lang="en-US" smtClean="0"/>
              <a:t>5</a:t>
            </a:fld>
            <a:endParaRPr lang="en-US"/>
          </a:p>
        </p:txBody>
      </p:sp>
    </p:spTree>
    <p:extLst>
      <p:ext uri="{BB962C8B-B14F-4D97-AF65-F5344CB8AC3E}">
        <p14:creationId xmlns:p14="http://schemas.microsoft.com/office/powerpoint/2010/main" val="325156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Supports ad hoc queries</a:t>
            </a:r>
          </a:p>
          <a:p>
            <a:r>
              <a:rPr lang="en-US" dirty="0" smtClean="0">
                <a:latin typeface="Times New Roman" panose="02020603050405020304" pitchFamily="18" charset="0"/>
                <a:cs typeface="Times New Roman" panose="02020603050405020304" pitchFamily="18" charset="0"/>
              </a:rPr>
              <a:t>Any field in the document can be indexed</a:t>
            </a:r>
          </a:p>
          <a:p>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supports Master Slave replication that performs both read and write</a:t>
            </a:r>
          </a:p>
          <a:p>
            <a:r>
              <a:rPr lang="en-US" dirty="0" smtClean="0">
                <a:latin typeface="Times New Roman" panose="02020603050405020304" pitchFamily="18" charset="0"/>
                <a:cs typeface="Times New Roman" panose="02020603050405020304" pitchFamily="18" charset="0"/>
              </a:rPr>
              <a:t>Automatic load balancing</a:t>
            </a:r>
          </a:p>
          <a:p>
            <a:r>
              <a:rPr lang="en-US" dirty="0" smtClean="0">
                <a:latin typeface="Times New Roman" panose="02020603050405020304" pitchFamily="18" charset="0"/>
                <a:cs typeface="Times New Roman" panose="02020603050405020304" pitchFamily="18" charset="0"/>
              </a:rPr>
              <a:t>Uses JavaScript instead of procedures</a:t>
            </a:r>
          </a:p>
          <a:p>
            <a:r>
              <a:rPr lang="en-US" dirty="0" smtClean="0">
                <a:latin typeface="Times New Roman" panose="02020603050405020304" pitchFamily="18" charset="0"/>
                <a:cs typeface="Times New Roman" panose="02020603050405020304" pitchFamily="18" charset="0"/>
              </a:rPr>
              <a:t>Can store file any size</a:t>
            </a:r>
          </a:p>
          <a:p>
            <a:r>
              <a:rPr lang="en-US" dirty="0" smtClean="0">
                <a:latin typeface="Times New Roman" panose="02020603050405020304" pitchFamily="18" charset="0"/>
                <a:cs typeface="Times New Roman" panose="02020603050405020304" pitchFamily="18" charset="0"/>
              </a:rPr>
              <a:t>Provides high performance</a:t>
            </a:r>
          </a:p>
          <a:p>
            <a:endParaRPr lang="en-US" dirty="0"/>
          </a:p>
        </p:txBody>
      </p:sp>
      <p:sp>
        <p:nvSpPr>
          <p:cNvPr id="4" name="Slide Number Placeholder 3"/>
          <p:cNvSpPr>
            <a:spLocks noGrp="1"/>
          </p:cNvSpPr>
          <p:nvPr>
            <p:ph type="sldNum" sz="quarter" idx="10"/>
          </p:nvPr>
        </p:nvSpPr>
        <p:spPr/>
        <p:txBody>
          <a:bodyPr/>
          <a:lstStyle/>
          <a:p>
            <a:fld id="{DD960761-0F56-4BA4-BD52-7400318508F9}" type="slidenum">
              <a:rPr lang="en-US" smtClean="0"/>
              <a:t>6</a:t>
            </a:fld>
            <a:endParaRPr lang="en-US"/>
          </a:p>
        </p:txBody>
      </p:sp>
    </p:spTree>
    <p:extLst>
      <p:ext uri="{BB962C8B-B14F-4D97-AF65-F5344CB8AC3E}">
        <p14:creationId xmlns:p14="http://schemas.microsoft.com/office/powerpoint/2010/main" val="503434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Supports ad hoc queries</a:t>
            </a:r>
          </a:p>
          <a:p>
            <a:r>
              <a:rPr lang="en-US" dirty="0" smtClean="0">
                <a:latin typeface="Times New Roman" panose="02020603050405020304" pitchFamily="18" charset="0"/>
                <a:cs typeface="Times New Roman" panose="02020603050405020304" pitchFamily="18" charset="0"/>
              </a:rPr>
              <a:t>Any field in the document can be indexed</a:t>
            </a:r>
          </a:p>
          <a:p>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supports Master Slave replication that performs both read and write</a:t>
            </a:r>
          </a:p>
          <a:p>
            <a:r>
              <a:rPr lang="en-US" dirty="0" smtClean="0">
                <a:latin typeface="Times New Roman" panose="02020603050405020304" pitchFamily="18" charset="0"/>
                <a:cs typeface="Times New Roman" panose="02020603050405020304" pitchFamily="18" charset="0"/>
              </a:rPr>
              <a:t>Automatic load balancing</a:t>
            </a:r>
          </a:p>
          <a:p>
            <a:r>
              <a:rPr lang="en-US" dirty="0" smtClean="0">
                <a:latin typeface="Times New Roman" panose="02020603050405020304" pitchFamily="18" charset="0"/>
                <a:cs typeface="Times New Roman" panose="02020603050405020304" pitchFamily="18" charset="0"/>
              </a:rPr>
              <a:t>Uses JavaScript instead of procedures</a:t>
            </a:r>
          </a:p>
          <a:p>
            <a:r>
              <a:rPr lang="en-US" dirty="0" smtClean="0">
                <a:latin typeface="Times New Roman" panose="02020603050405020304" pitchFamily="18" charset="0"/>
                <a:cs typeface="Times New Roman" panose="02020603050405020304" pitchFamily="18" charset="0"/>
              </a:rPr>
              <a:t>Can store file any size</a:t>
            </a:r>
          </a:p>
          <a:p>
            <a:r>
              <a:rPr lang="en-US" dirty="0" smtClean="0">
                <a:latin typeface="Times New Roman" panose="02020603050405020304" pitchFamily="18" charset="0"/>
                <a:cs typeface="Times New Roman" panose="02020603050405020304" pitchFamily="18" charset="0"/>
              </a:rPr>
              <a:t>Provides high performance</a:t>
            </a:r>
          </a:p>
          <a:p>
            <a:endParaRPr lang="en-US" dirty="0"/>
          </a:p>
        </p:txBody>
      </p:sp>
      <p:sp>
        <p:nvSpPr>
          <p:cNvPr id="4" name="Slide Number Placeholder 3"/>
          <p:cNvSpPr>
            <a:spLocks noGrp="1"/>
          </p:cNvSpPr>
          <p:nvPr>
            <p:ph type="sldNum" sz="quarter" idx="10"/>
          </p:nvPr>
        </p:nvSpPr>
        <p:spPr/>
        <p:txBody>
          <a:bodyPr/>
          <a:lstStyle/>
          <a:p>
            <a:fld id="{DD960761-0F56-4BA4-BD52-7400318508F9}" type="slidenum">
              <a:rPr lang="en-US" smtClean="0"/>
              <a:t>7</a:t>
            </a:fld>
            <a:endParaRPr lang="en-US"/>
          </a:p>
        </p:txBody>
      </p:sp>
    </p:spTree>
    <p:extLst>
      <p:ext uri="{BB962C8B-B14F-4D97-AF65-F5344CB8AC3E}">
        <p14:creationId xmlns:p14="http://schemas.microsoft.com/office/powerpoint/2010/main" val="2813978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Supports ad hoc queries</a:t>
            </a:r>
          </a:p>
          <a:p>
            <a:r>
              <a:rPr lang="en-US" dirty="0" smtClean="0">
                <a:latin typeface="Times New Roman" panose="02020603050405020304" pitchFamily="18" charset="0"/>
                <a:cs typeface="Times New Roman" panose="02020603050405020304" pitchFamily="18" charset="0"/>
              </a:rPr>
              <a:t>Any field in the document can be indexed</a:t>
            </a:r>
          </a:p>
          <a:p>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supports Master Slave replication that performs both read and write</a:t>
            </a:r>
          </a:p>
          <a:p>
            <a:r>
              <a:rPr lang="en-US" dirty="0" smtClean="0">
                <a:latin typeface="Times New Roman" panose="02020603050405020304" pitchFamily="18" charset="0"/>
                <a:cs typeface="Times New Roman" panose="02020603050405020304" pitchFamily="18" charset="0"/>
              </a:rPr>
              <a:t>Automatic load balancing</a:t>
            </a:r>
          </a:p>
          <a:p>
            <a:r>
              <a:rPr lang="en-US" dirty="0" smtClean="0">
                <a:latin typeface="Times New Roman" panose="02020603050405020304" pitchFamily="18" charset="0"/>
                <a:cs typeface="Times New Roman" panose="02020603050405020304" pitchFamily="18" charset="0"/>
              </a:rPr>
              <a:t>Uses JavaScript instead of procedures</a:t>
            </a:r>
          </a:p>
          <a:p>
            <a:r>
              <a:rPr lang="en-US" dirty="0" smtClean="0">
                <a:latin typeface="Times New Roman" panose="02020603050405020304" pitchFamily="18" charset="0"/>
                <a:cs typeface="Times New Roman" panose="02020603050405020304" pitchFamily="18" charset="0"/>
              </a:rPr>
              <a:t>Can store file any size</a:t>
            </a:r>
          </a:p>
          <a:p>
            <a:r>
              <a:rPr lang="en-US" dirty="0" smtClean="0">
                <a:latin typeface="Times New Roman" panose="02020603050405020304" pitchFamily="18" charset="0"/>
                <a:cs typeface="Times New Roman" panose="02020603050405020304" pitchFamily="18" charset="0"/>
              </a:rPr>
              <a:t>Provides high performance</a:t>
            </a:r>
          </a:p>
          <a:p>
            <a:endParaRPr lang="en-US" dirty="0"/>
          </a:p>
        </p:txBody>
      </p:sp>
      <p:sp>
        <p:nvSpPr>
          <p:cNvPr id="4" name="Slide Number Placeholder 3"/>
          <p:cNvSpPr>
            <a:spLocks noGrp="1"/>
          </p:cNvSpPr>
          <p:nvPr>
            <p:ph type="sldNum" sz="quarter" idx="10"/>
          </p:nvPr>
        </p:nvSpPr>
        <p:spPr/>
        <p:txBody>
          <a:bodyPr/>
          <a:lstStyle/>
          <a:p>
            <a:fld id="{DD960761-0F56-4BA4-BD52-7400318508F9}" type="slidenum">
              <a:rPr lang="en-US" smtClean="0"/>
              <a:t>8</a:t>
            </a:fld>
            <a:endParaRPr lang="en-US"/>
          </a:p>
        </p:txBody>
      </p:sp>
    </p:spTree>
    <p:extLst>
      <p:ext uri="{BB962C8B-B14F-4D97-AF65-F5344CB8AC3E}">
        <p14:creationId xmlns:p14="http://schemas.microsoft.com/office/powerpoint/2010/main" val="2019262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8/18/2019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8/18/2019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8/18/2019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8/18/2019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0489" y="1448790"/>
            <a:ext cx="10165278" cy="1309786"/>
          </a:xfrm>
        </p:spPr>
        <p:txBody>
          <a:bodyPr/>
          <a:lstStyle/>
          <a:p>
            <a:pPr algn="ctr"/>
            <a:r>
              <a:rPr lang="en-US" dirty="0" smtClean="0">
                <a:latin typeface="Times New Roman" panose="02020603050405020304" pitchFamily="18" charset="0"/>
                <a:cs typeface="Times New Roman" panose="02020603050405020304" pitchFamily="18" charset="0"/>
              </a:rPr>
              <a:t>Relational Databases</a:t>
            </a:r>
            <a:br>
              <a:rPr lang="en-US"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Case Study of Falcon Security</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129643" y="3331833"/>
            <a:ext cx="3526971"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Name</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901043" y="3954735"/>
            <a:ext cx="3984173"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Institution Affiliation</a:t>
            </a:r>
            <a:endParaRPr lang="en-US"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370119" y="4577637"/>
            <a:ext cx="3206337"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Course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4574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14838"/>
          </a:xfrm>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67556"/>
            <a:ext cx="8946541" cy="4780843"/>
          </a:xfrm>
        </p:spPr>
        <p:txBody>
          <a:bodyPr>
            <a:normAutofit fontScale="85000" lnSpcReduction="20000"/>
          </a:bodyPr>
          <a:lstStyle/>
          <a:p>
            <a:pPr>
              <a:lnSpc>
                <a:spcPct val="200000"/>
              </a:lnSpc>
            </a:pPr>
            <a:r>
              <a:rPr lang="en-US" dirty="0" err="1" smtClean="0">
                <a:latin typeface="Times New Roman" panose="02020603050405020304" pitchFamily="18" charset="0"/>
                <a:cs typeface="Times New Roman" panose="02020603050405020304" pitchFamily="18" charset="0"/>
              </a:rPr>
              <a:t>IoT</a:t>
            </a:r>
            <a:r>
              <a:rPr lang="en-US" dirty="0" smtClean="0">
                <a:latin typeface="Times New Roman" panose="02020603050405020304" pitchFamily="18" charset="0"/>
                <a:cs typeface="Times New Roman" panose="02020603050405020304" pitchFamily="18" charset="0"/>
              </a:rPr>
              <a:t> simply means internet of things. It is the inter-connection of computers over the internet allowing sending and receiving data.</a:t>
            </a:r>
          </a:p>
          <a:p>
            <a:pPr>
              <a:lnSpc>
                <a:spcPct val="200000"/>
              </a:lnSpc>
            </a:pPr>
            <a:r>
              <a:rPr lang="en-US" dirty="0" smtClean="0">
                <a:latin typeface="Times New Roman" panose="02020603050405020304" pitchFamily="18" charset="0"/>
                <a:cs typeface="Times New Roman" panose="02020603050405020304" pitchFamily="18" charset="0"/>
              </a:rPr>
              <a:t>This model allows sharing of data without human to human or human to computer interaction to send data. </a:t>
            </a:r>
            <a:r>
              <a:rPr lang="en-US" dirty="0" err="1" smtClean="0">
                <a:latin typeface="Times New Roman" panose="02020603050405020304" pitchFamily="18" charset="0"/>
                <a:cs typeface="Times New Roman" panose="02020603050405020304" pitchFamily="18" charset="0"/>
              </a:rPr>
              <a:t>IoT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facilitates the </a:t>
            </a:r>
            <a:r>
              <a:rPr lang="en-US" dirty="0" err="1" smtClean="0">
                <a:latin typeface="Times New Roman" panose="02020603050405020304" pitchFamily="18" charset="0"/>
                <a:cs typeface="Times New Roman" panose="02020603050405020304" pitchFamily="18" charset="0"/>
              </a:rPr>
              <a:t>intergration</a:t>
            </a:r>
            <a:r>
              <a:rPr lang="en-US" dirty="0" smtClean="0">
                <a:latin typeface="Times New Roman" panose="02020603050405020304" pitchFamily="18" charset="0"/>
                <a:cs typeface="Times New Roman" panose="02020603050405020304" pitchFamily="18" charset="0"/>
              </a:rPr>
              <a:t> of the physical world to the computer world.</a:t>
            </a:r>
          </a:p>
          <a:p>
            <a:pPr>
              <a:lnSpc>
                <a:spcPct val="200000"/>
              </a:lnSpc>
            </a:pPr>
            <a:r>
              <a:rPr lang="en-US" dirty="0" smtClean="0">
                <a:latin typeface="Times New Roman" panose="02020603050405020304" pitchFamily="18" charset="0"/>
                <a:cs typeface="Times New Roman" panose="02020603050405020304" pitchFamily="18" charset="0"/>
              </a:rPr>
              <a:t>These </a:t>
            </a:r>
            <a:r>
              <a:rPr lang="en-US" dirty="0" err="1" smtClean="0">
                <a:latin typeface="Times New Roman" panose="02020603050405020304" pitchFamily="18" charset="0"/>
                <a:cs typeface="Times New Roman" panose="02020603050405020304" pitchFamily="18" charset="0"/>
              </a:rPr>
              <a:t>intergrations</a:t>
            </a:r>
            <a:r>
              <a:rPr lang="en-US" dirty="0" smtClean="0">
                <a:latin typeface="Times New Roman" panose="02020603050405020304" pitchFamily="18" charset="0"/>
                <a:cs typeface="Times New Roman" panose="02020603050405020304" pitchFamily="18" charset="0"/>
              </a:rPr>
              <a:t> are important as the improve the efficiency levels. Also, they contribute to economic benefits and reduce human involvement in the process hence there is limited or no errors in the transfer of data (</a:t>
            </a:r>
            <a:r>
              <a:rPr lang="en-US" dirty="0" err="1" smtClean="0">
                <a:latin typeface="Times New Roman" panose="02020603050405020304" pitchFamily="18" charset="0"/>
                <a:cs typeface="Times New Roman" panose="02020603050405020304" pitchFamily="18" charset="0"/>
              </a:rPr>
              <a:t>Chaudhuri</a:t>
            </a:r>
            <a:r>
              <a:rPr lang="en-US" dirty="0" smtClean="0">
                <a:latin typeface="Times New Roman" panose="02020603050405020304" pitchFamily="18" charset="0"/>
                <a:cs typeface="Times New Roman" panose="02020603050405020304" pitchFamily="18" charset="0"/>
              </a:rPr>
              <a:t>, 2018).</a:t>
            </a:r>
          </a:p>
          <a:p>
            <a:pPr>
              <a:lnSpc>
                <a:spcPct val="200000"/>
              </a:lnSpc>
            </a:pPr>
            <a:r>
              <a:rPr lang="en-US" dirty="0" err="1" smtClean="0">
                <a:latin typeface="Times New Roman" panose="02020603050405020304" pitchFamily="18" charset="0"/>
                <a:cs typeface="Times New Roman" panose="02020603050405020304" pitchFamily="18" charset="0"/>
              </a:rPr>
              <a:t>Organisations</a:t>
            </a:r>
            <a:r>
              <a:rPr lang="en-US" dirty="0" smtClean="0">
                <a:latin typeface="Times New Roman" panose="02020603050405020304" pitchFamily="18" charset="0"/>
                <a:cs typeface="Times New Roman" panose="02020603050405020304" pitchFamily="18" charset="0"/>
              </a:rPr>
              <a:t> they adopt this technology enjoys benefits such as improved decision making, increase in the value of the business, and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ncreased customer service delivery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048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238229"/>
            <a:ext cx="9404723" cy="1353504"/>
          </a:xfrm>
        </p:spPr>
        <p:txBody>
          <a:bodyPr/>
          <a:lstStyle/>
          <a:p>
            <a:pPr algn="ctr"/>
            <a:r>
              <a:rPr lang="en-US" dirty="0" smtClean="0">
                <a:latin typeface="Times New Roman" panose="02020603050405020304" pitchFamily="18" charset="0"/>
                <a:cs typeface="Times New Roman" panose="02020603050405020304" pitchFamily="18" charset="0"/>
              </a:rPr>
              <a:t>Why switching to Advanced </a:t>
            </a:r>
            <a:r>
              <a:rPr lang="en-US" dirty="0" err="1" smtClean="0">
                <a:latin typeface="Times New Roman" panose="02020603050405020304" pitchFamily="18" charset="0"/>
                <a:cs typeface="Times New Roman" panose="02020603050405020304" pitchFamily="18" charset="0"/>
              </a:rPr>
              <a:t>dabases</a:t>
            </a:r>
            <a:r>
              <a:rPr lang="en-US" dirty="0" smtClean="0">
                <a:latin typeface="Times New Roman" panose="02020603050405020304" pitchFamily="18" charset="0"/>
                <a:cs typeface="Times New Roman" panose="02020603050405020304" pitchFamily="18" charset="0"/>
              </a:rPr>
              <a:t> is Essential.</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591734"/>
            <a:ext cx="8946541" cy="4656666"/>
          </a:xfrm>
        </p:spPr>
        <p:txBody>
          <a:bodyPr>
            <a:noAutofit/>
          </a:bodyPr>
          <a:lstStyle/>
          <a:p>
            <a:pPr>
              <a:lnSpc>
                <a:spcPct val="200000"/>
              </a:lnSpc>
            </a:pPr>
            <a:r>
              <a:rPr lang="en-US" sz="1600" dirty="0" smtClean="0">
                <a:latin typeface="Times New Roman" panose="02020603050405020304" pitchFamily="18" charset="0"/>
                <a:cs typeface="Times New Roman" panose="02020603050405020304" pitchFamily="18" charset="0"/>
              </a:rPr>
              <a:t>Adopting advanced database will minimize loss of data. This is because data can be easily retrieved as it is stored virtually over the internet.</a:t>
            </a:r>
          </a:p>
          <a:p>
            <a:pPr>
              <a:lnSpc>
                <a:spcPct val="200000"/>
              </a:lnSpc>
            </a:pPr>
            <a:r>
              <a:rPr lang="en-US" sz="1600" dirty="0" smtClean="0">
                <a:latin typeface="Times New Roman" panose="02020603050405020304" pitchFamily="18" charset="0"/>
                <a:cs typeface="Times New Roman" panose="02020603050405020304" pitchFamily="18" charset="0"/>
              </a:rPr>
              <a:t>Also there is increased data security. Advanced databases have adopted the latest technology in data encryption minimizing the chances of malicious access by unauthorized persons.</a:t>
            </a:r>
          </a:p>
          <a:p>
            <a:pPr>
              <a:lnSpc>
                <a:spcPct val="200000"/>
              </a:lnSpc>
            </a:pPr>
            <a:r>
              <a:rPr lang="en-US" sz="1600" dirty="0" smtClean="0">
                <a:latin typeface="Times New Roman" panose="02020603050405020304" pitchFamily="18" charset="0"/>
                <a:cs typeface="Times New Roman" panose="02020603050405020304" pitchFamily="18" charset="0"/>
              </a:rPr>
              <a:t>Increased efficiency hence minimum amount of time required to complete a certain task.</a:t>
            </a:r>
          </a:p>
          <a:p>
            <a:pPr>
              <a:lnSpc>
                <a:spcPct val="200000"/>
              </a:lnSpc>
            </a:pPr>
            <a:r>
              <a:rPr lang="en-US" sz="1600" dirty="0" smtClean="0">
                <a:latin typeface="Times New Roman" panose="02020603050405020304" pitchFamily="18" charset="0"/>
                <a:cs typeface="Times New Roman" panose="02020603050405020304" pitchFamily="18" charset="0"/>
              </a:rPr>
              <a:t>Firms adopting this database are likely to enjoy a competitive advantage over firms that depend on old database.</a:t>
            </a:r>
          </a:p>
          <a:p>
            <a:pPr>
              <a:lnSpc>
                <a:spcPct val="200000"/>
              </a:lnSpc>
            </a:pPr>
            <a:r>
              <a:rPr lang="en-US" sz="1600" dirty="0" smtClean="0">
                <a:latin typeface="Times New Roman" panose="02020603050405020304" pitchFamily="18" charset="0"/>
                <a:cs typeface="Times New Roman" panose="02020603050405020304" pitchFamily="18" charset="0"/>
              </a:rPr>
              <a:t>Also, the threat of obsolescence will not exist as the database are upgraded to match the latest technology.</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945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353504"/>
          </a:xfrm>
        </p:spPr>
        <p:txBody>
          <a:bodyPr/>
          <a:lstStyle/>
          <a:p>
            <a:pPr algn="ctr"/>
            <a:r>
              <a:rPr lang="en-US" dirty="0">
                <a:latin typeface="Times New Roman" panose="02020603050405020304" pitchFamily="18" charset="0"/>
                <a:cs typeface="Times New Roman" panose="02020603050405020304" pitchFamily="18" charset="0"/>
              </a:rPr>
              <a:t> How advanced database meet the demands of Internet of Things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806222"/>
            <a:ext cx="8946541" cy="4442177"/>
          </a:xfrm>
        </p:spPr>
        <p:txBody>
          <a:bodyPr>
            <a:normAutofit lnSpcReduction="10000"/>
          </a:bodyPr>
          <a:lstStyle/>
          <a:p>
            <a:pPr>
              <a:lnSpc>
                <a:spcPct val="200000"/>
              </a:lnSpc>
            </a:pPr>
            <a:r>
              <a:rPr lang="en-US" dirty="0" smtClean="0">
                <a:latin typeface="Times New Roman" panose="02020603050405020304" pitchFamily="18" charset="0"/>
                <a:cs typeface="Times New Roman" panose="02020603050405020304" pitchFamily="18" charset="0"/>
              </a:rPr>
              <a:t>Advanced databases will lead to proper integration of the physical world to the computer world. This will facilitate sharing of information to every part of the world.</a:t>
            </a:r>
          </a:p>
          <a:p>
            <a:pPr>
              <a:lnSpc>
                <a:spcPct val="200000"/>
              </a:lnSpc>
            </a:pPr>
            <a:r>
              <a:rPr lang="en-US" dirty="0" smtClean="0">
                <a:latin typeface="Times New Roman" panose="02020603050405020304" pitchFamily="18" charset="0"/>
                <a:cs typeface="Times New Roman" panose="02020603050405020304" pitchFamily="18" charset="0"/>
              </a:rPr>
              <a:t>Data stored in the advanced database will last longer if not forever. As earlier explained, chance of data loss are limited.</a:t>
            </a:r>
          </a:p>
          <a:p>
            <a:pPr>
              <a:lnSpc>
                <a:spcPct val="200000"/>
              </a:lnSpc>
            </a:pPr>
            <a:r>
              <a:rPr lang="en-US" dirty="0" smtClean="0">
                <a:latin typeface="Times New Roman" panose="02020603050405020304" pitchFamily="18" charset="0"/>
                <a:cs typeface="Times New Roman" panose="02020603050405020304" pitchFamily="18" charset="0"/>
              </a:rPr>
              <a:t>The devices integrated with the </a:t>
            </a:r>
            <a:r>
              <a:rPr lang="en-US" dirty="0" err="1" smtClean="0">
                <a:latin typeface="Times New Roman" panose="02020603050405020304" pitchFamily="18" charset="0"/>
                <a:cs typeface="Times New Roman" panose="02020603050405020304" pitchFamily="18" charset="0"/>
              </a:rPr>
              <a:t>IoT</a:t>
            </a:r>
            <a:r>
              <a:rPr lang="en-US" dirty="0" smtClean="0">
                <a:latin typeface="Times New Roman" panose="02020603050405020304" pitchFamily="18" charset="0"/>
                <a:cs typeface="Times New Roman" panose="02020603050405020304" pitchFamily="18" charset="0"/>
              </a:rPr>
              <a:t> can be easily controlled remotely hence they are able to relay real time information to the users.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3949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353504"/>
          </a:xfrm>
        </p:spPr>
        <p:txBody>
          <a:bodyPr/>
          <a:lstStyle/>
          <a:p>
            <a:pPr algn="ct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Mongo Database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806222"/>
            <a:ext cx="8946541" cy="4442177"/>
          </a:xfrm>
        </p:spPr>
        <p:txBody>
          <a:bodyPr/>
          <a:lstStyle/>
          <a:p>
            <a:pPr>
              <a:lnSpc>
                <a:spcPct val="200000"/>
              </a:lnSpc>
            </a:pPr>
            <a:r>
              <a:rPr lang="en-US" dirty="0" smtClean="0">
                <a:latin typeface="Times New Roman" panose="02020603050405020304" pitchFamily="18" charset="0"/>
                <a:cs typeface="Times New Roman" panose="02020603050405020304" pitchFamily="18" charset="0"/>
              </a:rPr>
              <a:t>The best database that Falcon Security would adapt is the </a:t>
            </a:r>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This is because it is a free and open source database. It stores data in collections made out of individual documents unlike relational databases that store information in tables derived  from individual rows.</a:t>
            </a:r>
          </a:p>
          <a:p>
            <a:pPr>
              <a:lnSpc>
                <a:spcPct val="200000"/>
              </a:lnSpc>
            </a:pPr>
            <a:r>
              <a:rPr lang="en-US" dirty="0" smtClean="0">
                <a:latin typeface="Times New Roman" panose="02020603050405020304" pitchFamily="18" charset="0"/>
                <a:cs typeface="Times New Roman" panose="02020603050405020304" pitchFamily="18" charset="0"/>
              </a:rPr>
              <a:t>Advantage of using the </a:t>
            </a:r>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includes; very easy to install and run, very easy to scale, it is easy to tune it to perform better, and easy access of data.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2617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353504"/>
          </a:xfrm>
        </p:spPr>
        <p:txBody>
          <a:bodyPr/>
          <a:lstStyle/>
          <a:p>
            <a:pPr algn="ct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Features of Mongo Database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806222"/>
            <a:ext cx="8946541" cy="4442177"/>
          </a:xfrm>
        </p:spPr>
        <p:txBody>
          <a:bodyPr>
            <a:normAutofit fontScale="85000" lnSpcReduction="10000"/>
          </a:bodyPr>
          <a:lstStyle/>
          <a:p>
            <a:pPr>
              <a:lnSpc>
                <a:spcPct val="200000"/>
              </a:lnSpc>
            </a:pPr>
            <a:r>
              <a:rPr lang="en-US" dirty="0" smtClean="0">
                <a:latin typeface="Times New Roman" panose="02020603050405020304" pitchFamily="18" charset="0"/>
                <a:cs typeface="Times New Roman" panose="02020603050405020304" pitchFamily="18" charset="0"/>
              </a:rPr>
              <a:t>Supports ad hoc queries</a:t>
            </a:r>
          </a:p>
          <a:p>
            <a:pPr>
              <a:lnSpc>
                <a:spcPct val="200000"/>
              </a:lnSpc>
            </a:pPr>
            <a:r>
              <a:rPr lang="en-US" dirty="0" smtClean="0">
                <a:latin typeface="Times New Roman" panose="02020603050405020304" pitchFamily="18" charset="0"/>
                <a:cs typeface="Times New Roman" panose="02020603050405020304" pitchFamily="18" charset="0"/>
              </a:rPr>
              <a:t>Any field in the document can be indexed</a:t>
            </a:r>
          </a:p>
          <a:p>
            <a:pPr>
              <a:lnSpc>
                <a:spcPct val="200000"/>
              </a:lnSpc>
            </a:pPr>
            <a:r>
              <a:rPr lang="en-US" dirty="0" err="1" smtClean="0">
                <a:latin typeface="Times New Roman" panose="02020603050405020304" pitchFamily="18" charset="0"/>
                <a:cs typeface="Times New Roman" panose="02020603050405020304" pitchFamily="18" charset="0"/>
              </a:rPr>
              <a:t>MongoDB</a:t>
            </a:r>
            <a:r>
              <a:rPr lang="en-US" dirty="0" smtClean="0">
                <a:latin typeface="Times New Roman" panose="02020603050405020304" pitchFamily="18" charset="0"/>
                <a:cs typeface="Times New Roman" panose="02020603050405020304" pitchFamily="18" charset="0"/>
              </a:rPr>
              <a:t> supports Master Slave replication that performs both read and write</a:t>
            </a:r>
          </a:p>
          <a:p>
            <a:pPr>
              <a:lnSpc>
                <a:spcPct val="200000"/>
              </a:lnSpc>
            </a:pPr>
            <a:r>
              <a:rPr lang="en-US" dirty="0" smtClean="0">
                <a:latin typeface="Times New Roman" panose="02020603050405020304" pitchFamily="18" charset="0"/>
                <a:cs typeface="Times New Roman" panose="02020603050405020304" pitchFamily="18" charset="0"/>
              </a:rPr>
              <a:t>Automatic load balancing</a:t>
            </a:r>
          </a:p>
          <a:p>
            <a:pPr>
              <a:lnSpc>
                <a:spcPct val="200000"/>
              </a:lnSpc>
            </a:pPr>
            <a:r>
              <a:rPr lang="en-US" dirty="0" smtClean="0">
                <a:latin typeface="Times New Roman" panose="02020603050405020304" pitchFamily="18" charset="0"/>
                <a:cs typeface="Times New Roman" panose="02020603050405020304" pitchFamily="18" charset="0"/>
              </a:rPr>
              <a:t>Uses JavaScript instead of procedures</a:t>
            </a:r>
          </a:p>
          <a:p>
            <a:pPr>
              <a:lnSpc>
                <a:spcPct val="200000"/>
              </a:lnSpc>
            </a:pPr>
            <a:r>
              <a:rPr lang="en-US" dirty="0" smtClean="0">
                <a:latin typeface="Times New Roman" panose="02020603050405020304" pitchFamily="18" charset="0"/>
                <a:cs typeface="Times New Roman" panose="02020603050405020304" pitchFamily="18" charset="0"/>
              </a:rPr>
              <a:t>Can store file any size</a:t>
            </a:r>
          </a:p>
          <a:p>
            <a:pPr>
              <a:lnSpc>
                <a:spcPct val="200000"/>
              </a:lnSpc>
            </a:pPr>
            <a:r>
              <a:rPr lang="en-US" dirty="0" smtClean="0">
                <a:latin typeface="Times New Roman" panose="02020603050405020304" pitchFamily="18" charset="0"/>
                <a:cs typeface="Times New Roman" panose="02020603050405020304" pitchFamily="18" charset="0"/>
              </a:rPr>
              <a:t>Provides high performance</a:t>
            </a:r>
          </a:p>
        </p:txBody>
      </p:sp>
    </p:spTree>
    <p:extLst>
      <p:ext uri="{BB962C8B-B14F-4D97-AF65-F5344CB8AC3E}">
        <p14:creationId xmlns:p14="http://schemas.microsoft.com/office/powerpoint/2010/main" val="11158038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353504"/>
          </a:xfrm>
        </p:spPr>
        <p:txBody>
          <a:bodyPr/>
          <a:lstStyle/>
          <a:p>
            <a:pPr algn="ctr"/>
            <a:r>
              <a:rPr lang="en-US" dirty="0">
                <a:latin typeface="Times New Roman" panose="02020603050405020304" pitchFamily="18" charset="0"/>
                <a:cs typeface="Times New Roman" panose="02020603050405020304" pitchFamily="18" charset="0"/>
              </a:rPr>
              <a:t>How dynamic database result into competitive advantage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806222"/>
            <a:ext cx="8946541" cy="4442177"/>
          </a:xfrm>
        </p:spPr>
        <p:txBody>
          <a:bodyPr/>
          <a:lstStyle/>
          <a:p>
            <a:pPr>
              <a:lnSpc>
                <a:spcPct val="200000"/>
              </a:lnSpc>
            </a:pPr>
            <a:r>
              <a:rPr lang="en-US" dirty="0" smtClean="0">
                <a:latin typeface="Times New Roman" panose="02020603050405020304" pitchFamily="18" charset="0"/>
                <a:cs typeface="Times New Roman" panose="02020603050405020304" pitchFamily="18" charset="0"/>
              </a:rPr>
              <a:t>Adopting a dynamic database will enable a company to attend to the needs of its customers  in real time and effectively.</a:t>
            </a:r>
          </a:p>
          <a:p>
            <a:pPr>
              <a:lnSpc>
                <a:spcPct val="200000"/>
              </a:lnSpc>
            </a:pPr>
            <a:r>
              <a:rPr lang="en-US" dirty="0" smtClean="0">
                <a:latin typeface="Times New Roman" panose="02020603050405020304" pitchFamily="18" charset="0"/>
                <a:cs typeface="Times New Roman" panose="02020603050405020304" pitchFamily="18" charset="0"/>
              </a:rPr>
              <a:t>Dynamic databases are highly advanced and they adopt the latest technology hence more useful and effective compared to older databases.</a:t>
            </a:r>
          </a:p>
          <a:p>
            <a:pPr>
              <a:lnSpc>
                <a:spcPct val="200000"/>
              </a:lnSpc>
            </a:pPr>
            <a:r>
              <a:rPr lang="en-US" dirty="0" smtClean="0">
                <a:latin typeface="Times New Roman" panose="02020603050405020304" pitchFamily="18" charset="0"/>
                <a:cs typeface="Times New Roman" panose="02020603050405020304" pitchFamily="18" charset="0"/>
              </a:rPr>
              <a:t>This type of database can be used on multiple servers. Ability to use a database in multiple servers aid in ensuring run time and hence maintain performance.</a:t>
            </a:r>
          </a:p>
        </p:txBody>
      </p:sp>
    </p:spTree>
    <p:extLst>
      <p:ext uri="{BB962C8B-B14F-4D97-AF65-F5344CB8AC3E}">
        <p14:creationId xmlns:p14="http://schemas.microsoft.com/office/powerpoint/2010/main" val="386351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58393"/>
          </a:xfrm>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636890"/>
            <a:ext cx="8946541" cy="4611510"/>
          </a:xfrm>
        </p:spPr>
        <p:txBody>
          <a:bodyPr/>
          <a:lstStyle/>
          <a:p>
            <a:pPr>
              <a:lnSpc>
                <a:spcPct val="200000"/>
              </a:lnSpc>
            </a:pPr>
            <a:r>
              <a:rPr lang="en-US" dirty="0" smtClean="0">
                <a:latin typeface="Times New Roman" panose="02020603050405020304" pitchFamily="18" charset="0"/>
                <a:cs typeface="Times New Roman" panose="02020603050405020304" pitchFamily="18" charset="0"/>
              </a:rPr>
              <a:t>Advantages </a:t>
            </a:r>
            <a:r>
              <a:rPr lang="en-US" dirty="0">
                <a:latin typeface="Times New Roman" panose="02020603050405020304" pitchFamily="18" charset="0"/>
                <a:cs typeface="Times New Roman" panose="02020603050405020304" pitchFamily="18" charset="0"/>
              </a:rPr>
              <a:t>Of </a:t>
            </a:r>
            <a:r>
              <a:rPr lang="en-US" dirty="0" err="1">
                <a:latin typeface="Times New Roman" panose="02020603050405020304" pitchFamily="18" charset="0"/>
                <a:cs typeface="Times New Roman" panose="02020603050405020304" pitchFamily="18" charset="0"/>
              </a:rPr>
              <a:t>NoSQL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t>
            </a:r>
            <a:r>
              <a:rPr lang="en-US" dirty="0">
                <a:latin typeface="Times New Roman" panose="02020603050405020304" pitchFamily="18" charset="0"/>
                <a:cs typeface="Times New Roman" panose="02020603050405020304" pitchFamily="18" charset="0"/>
              </a:rPr>
              <a:t>). Retrieved from https://www.mongodb.com/scale/advantages-of-nosql</a:t>
            </a:r>
          </a:p>
          <a:p>
            <a:pPr>
              <a:lnSpc>
                <a:spcPct val="200000"/>
              </a:lnSpc>
            </a:pPr>
            <a:r>
              <a:rPr lang="en-US" dirty="0" err="1">
                <a:latin typeface="Times New Roman" panose="02020603050405020304" pitchFamily="18" charset="0"/>
                <a:cs typeface="Times New Roman" panose="02020603050405020304" pitchFamily="18" charset="0"/>
              </a:rPr>
              <a:t>Chaudhuri</a:t>
            </a:r>
            <a:r>
              <a:rPr lang="en-US" dirty="0">
                <a:latin typeface="Times New Roman" panose="02020603050405020304" pitchFamily="18" charset="0"/>
                <a:cs typeface="Times New Roman" panose="02020603050405020304" pitchFamily="18" charset="0"/>
              </a:rPr>
              <a:t>, A. (2018). Internet of Things and Its Potential. </a:t>
            </a:r>
            <a:r>
              <a:rPr lang="en-US" i="1" dirty="0">
                <a:latin typeface="Times New Roman" panose="02020603050405020304" pitchFamily="18" charset="0"/>
                <a:cs typeface="Times New Roman" panose="02020603050405020304" pitchFamily="18" charset="0"/>
              </a:rPr>
              <a:t>Internet of Things, for Things, and by Things</a:t>
            </a:r>
            <a:r>
              <a:rPr lang="en-US" dirty="0">
                <a:latin typeface="Times New Roman" panose="02020603050405020304" pitchFamily="18" charset="0"/>
                <a:cs typeface="Times New Roman" panose="02020603050405020304" pitchFamily="18" charset="0"/>
              </a:rPr>
              <a:t>, 3-16.</a:t>
            </a:r>
          </a:p>
        </p:txBody>
      </p:sp>
    </p:spTree>
    <p:extLst>
      <p:ext uri="{BB962C8B-B14F-4D97-AF65-F5344CB8AC3E}">
        <p14:creationId xmlns:p14="http://schemas.microsoft.com/office/powerpoint/2010/main" val="187623690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166</TotalTime>
  <Words>757</Words>
  <Application>Microsoft Office PowerPoint</Application>
  <PresentationFormat>Widescreen</PresentationFormat>
  <Paragraphs>64</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Ion</vt:lpstr>
      <vt:lpstr>Relational Databases Case Study of Falcon Security</vt:lpstr>
      <vt:lpstr>Introduction</vt:lpstr>
      <vt:lpstr>Why switching to Advanced dabases is Essential.</vt:lpstr>
      <vt:lpstr> How advanced database meet the demands of Internet of Things</vt:lpstr>
      <vt:lpstr> Mongo Database</vt:lpstr>
      <vt:lpstr> Features of Mongo Database</vt:lpstr>
      <vt:lpstr>How dynamic database result into competitive advantage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Relational Databases</dc:title>
  <dc:creator>User</dc:creator>
  <cp:lastModifiedBy>User</cp:lastModifiedBy>
  <cp:revision>14</cp:revision>
  <dcterms:created xsi:type="dcterms:W3CDTF">2019-08-18T20:19:50Z</dcterms:created>
  <dcterms:modified xsi:type="dcterms:W3CDTF">2019-08-18T23:06:11Z</dcterms:modified>
</cp:coreProperties>
</file>